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46"/>
  </p:notesMasterIdLst>
  <p:sldIdLst>
    <p:sldId id="327" r:id="rId3"/>
    <p:sldId id="323" r:id="rId4"/>
    <p:sldId id="257" r:id="rId5"/>
    <p:sldId id="328" r:id="rId6"/>
    <p:sldId id="325" r:id="rId7"/>
    <p:sldId id="329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40" r:id="rId16"/>
    <p:sldId id="341" r:id="rId17"/>
    <p:sldId id="355" r:id="rId18"/>
    <p:sldId id="270" r:id="rId19"/>
    <p:sldId id="342" r:id="rId20"/>
    <p:sldId id="272" r:id="rId21"/>
    <p:sldId id="274" r:id="rId22"/>
    <p:sldId id="343" r:id="rId23"/>
    <p:sldId id="275" r:id="rId24"/>
    <p:sldId id="344" r:id="rId25"/>
    <p:sldId id="276" r:id="rId26"/>
    <p:sldId id="277" r:id="rId27"/>
    <p:sldId id="352" r:id="rId28"/>
    <p:sldId id="353" r:id="rId29"/>
    <p:sldId id="278" r:id="rId30"/>
    <p:sldId id="280" r:id="rId31"/>
    <p:sldId id="282" r:id="rId32"/>
    <p:sldId id="356" r:id="rId33"/>
    <p:sldId id="283" r:id="rId34"/>
    <p:sldId id="357" r:id="rId35"/>
    <p:sldId id="321" r:id="rId36"/>
    <p:sldId id="347" r:id="rId37"/>
    <p:sldId id="348" r:id="rId38"/>
    <p:sldId id="349" r:id="rId39"/>
    <p:sldId id="350" r:id="rId40"/>
    <p:sldId id="316" r:id="rId41"/>
    <p:sldId id="351" r:id="rId42"/>
    <p:sldId id="320" r:id="rId43"/>
    <p:sldId id="358" r:id="rId44"/>
    <p:sldId id="354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FDA"/>
    <a:srgbClr val="FBAFDA"/>
    <a:srgbClr val="FBAEDA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3716" autoAdjust="0"/>
  </p:normalViewPr>
  <p:slideViewPr>
    <p:cSldViewPr>
      <p:cViewPr varScale="1">
        <p:scale>
          <a:sx n="70" d="100"/>
          <a:sy n="70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F9DD0-36B1-4153-9499-AAEE5F8E8EEF}" type="datetimeFigureOut">
              <a:rPr lang="pt-BR" smtClean="0"/>
              <a:t>15/03/2016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7AAAE-3579-4683-8C1E-87728A41D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50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smtClean="0"/>
              <a:t>Greetings</a:t>
            </a:r>
          </a:p>
          <a:p>
            <a:pPr eaLnBrk="1"/>
            <a:endParaRPr lang="pt-BR" altLang="pt-BR" smtClean="0"/>
          </a:p>
          <a:p>
            <a:pPr eaLnBrk="1"/>
            <a:r>
              <a:rPr lang="pt-BR" altLang="pt-BR" smtClean="0"/>
              <a:t>Urgencias neurologicas no HAMN! Nao vamos discutir a conduta no johns hopkins memorial hospital, nem no johns lucius. Eh no hamn </a:t>
            </a:r>
          </a:p>
        </p:txBody>
      </p:sp>
    </p:spTree>
    <p:extLst>
      <p:ext uri="{BB962C8B-B14F-4D97-AF65-F5344CB8AC3E}">
        <p14:creationId xmlns:p14="http://schemas.microsoft.com/office/powerpoint/2010/main" val="326512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7AAAE-3579-4683-8C1E-87728A41D6E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38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85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43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12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5572125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5572125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546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32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49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838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67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pt-BR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887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06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4438054"/>
            <a:ext cx="1839516" cy="192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4438054"/>
            <a:ext cx="5411391" cy="192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19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9E5362-DE49-4D9B-8A06-30EBFA1840A9}" type="datetimeFigureOut">
              <a:rPr lang="pt-BR" smtClean="0"/>
              <a:pPr/>
              <a:t>15/03/2016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C2D9FC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4438054"/>
            <a:ext cx="735806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5572125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pt-BR" altLang="pt-BR" smtClean="0">
                <a:sym typeface="Helvetica Light" charset="0"/>
              </a:rPr>
              <a:t>Second level</a:t>
            </a:r>
          </a:p>
          <a:p>
            <a:pPr lvl="2"/>
            <a:r>
              <a:rPr lang="pt-BR" altLang="pt-BR" smtClean="0">
                <a:sym typeface="Helvetica Light" charset="0"/>
              </a:rPr>
              <a:t>Third level</a:t>
            </a:r>
          </a:p>
          <a:p>
            <a:pPr lvl="3"/>
            <a:r>
              <a:rPr lang="pt-BR" altLang="pt-BR" smtClean="0">
                <a:sym typeface="Helvetica Light" charset="0"/>
              </a:rPr>
              <a:t>Fourth level</a:t>
            </a:r>
          </a:p>
          <a:p>
            <a:pPr lvl="4"/>
            <a:r>
              <a:rPr lang="pt-BR" altLang="pt-BR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3290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41093" indent="-241093" algn="l" defTabSz="410751" rtl="0" eaLnBrk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241093" indent="80364" algn="l" defTabSz="410751" rtl="0" eaLnBrk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482186" indent="160729" algn="l" defTabSz="410751" rtl="0" eaLnBrk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723279" indent="241093" algn="l" defTabSz="410751" rtl="0" eaLnBrk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964372" indent="321457" algn="l" defTabSz="410751" rtl="0" eaLnBrk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285829" algn="l" defTabSz="410751" rtl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1607287" algn="l" defTabSz="410751" rtl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1928744" algn="l" defTabSz="410751" rtl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250201" algn="l" defTabSz="410751" rtl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pt-BR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1141884" y="74787"/>
            <a:ext cx="6859116" cy="1581671"/>
          </a:xfrm>
        </p:spPr>
        <p:txBody>
          <a:bodyPr/>
          <a:lstStyle/>
          <a:p>
            <a:r>
              <a:rPr lang="pt-BR" altLang="pt-BR" sz="2000" dirty="0">
                <a:solidFill>
                  <a:schemeClr val="bg1"/>
                </a:solidFill>
              </a:rPr>
              <a:t>Universidade Aberta do SUS – UNASUS</a:t>
            </a:r>
            <a:br>
              <a:rPr lang="pt-BR" altLang="pt-BR" sz="2000" dirty="0">
                <a:solidFill>
                  <a:schemeClr val="bg1"/>
                </a:solidFill>
              </a:rPr>
            </a:br>
            <a:r>
              <a:rPr lang="pt-BR" altLang="pt-BR" sz="2000" dirty="0">
                <a:solidFill>
                  <a:schemeClr val="bg1"/>
                </a:solidFill>
              </a:rPr>
              <a:t>Universidade Federal de Pelotas</a:t>
            </a:r>
            <a:br>
              <a:rPr lang="pt-BR" altLang="pt-BR" sz="2000" dirty="0">
                <a:solidFill>
                  <a:schemeClr val="bg1"/>
                </a:solidFill>
              </a:rPr>
            </a:br>
            <a:r>
              <a:rPr lang="pt-BR" altLang="pt-BR" sz="2000" dirty="0">
                <a:solidFill>
                  <a:schemeClr val="bg1"/>
                </a:solidFill>
              </a:rPr>
              <a:t>Especialização em Saúde da Família</a:t>
            </a:r>
            <a:br>
              <a:rPr lang="pt-BR" altLang="pt-BR" sz="2000" dirty="0">
                <a:solidFill>
                  <a:schemeClr val="bg1"/>
                </a:solidFill>
              </a:rPr>
            </a:br>
            <a:r>
              <a:rPr lang="pt-BR" altLang="pt-BR" sz="2000" dirty="0">
                <a:solidFill>
                  <a:schemeClr val="bg1"/>
                </a:solidFill>
              </a:rPr>
              <a:t>Modalidade a Distância</a:t>
            </a:r>
            <a:br>
              <a:rPr lang="pt-BR" altLang="pt-BR" sz="2000" dirty="0">
                <a:solidFill>
                  <a:schemeClr val="bg1"/>
                </a:solidFill>
              </a:rPr>
            </a:br>
            <a:r>
              <a:rPr lang="pt-BR" altLang="pt-BR" sz="2000" dirty="0">
                <a:solidFill>
                  <a:schemeClr val="bg1"/>
                </a:solidFill>
              </a:rPr>
              <a:t>Turma 9</a:t>
            </a:r>
            <a:endParaRPr lang="pt-BR" altLang="pt-BR" sz="6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70" y="6072189"/>
            <a:ext cx="7358063" cy="473273"/>
          </a:xfrm>
        </p:spPr>
        <p:txBody>
          <a:bodyPr/>
          <a:lstStyle/>
          <a:p>
            <a:pPr marL="0" indent="0" algn="ctr" eaLnBrk="1">
              <a:spcBef>
                <a:spcPct val="0"/>
              </a:spcBef>
            </a:pPr>
            <a:r>
              <a:rPr lang="pt-BR" altLang="pt-BR" sz="1400" dirty="0" smtClean="0">
                <a:solidFill>
                  <a:schemeClr val="bg1"/>
                </a:solidFill>
              </a:rPr>
              <a:t>Pelotas, 2016</a:t>
            </a:r>
            <a:endParaRPr lang="pt-BR" altLang="pt-BR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892970" y="2429992"/>
            <a:ext cx="7356947" cy="83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Melhoria da atenção à saúde do idoso na UBS</a:t>
            </a:r>
            <a:r>
              <a:rPr lang="x-none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Luiza do Carmo Fernandes, Manaus, AM</a:t>
            </a:r>
            <a:endParaRPr lang="pt-BR" altLang="pt-BR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892970" y="4441405"/>
            <a:ext cx="7356947" cy="79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3573" tIns="53573" rIns="53573" bIns="53573" anchor="b"/>
          <a:lstStyle>
            <a:lvl1pPr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Casilda Teresa Acosta Garcia </a:t>
            </a:r>
            <a:endParaRPr lang="pt-BR" altLang="pt-B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Orientador:  </a:t>
            </a:r>
            <a:r>
              <a:rPr lang="pt-BR" altLang="pt-B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Jandro Moraes Cortes </a:t>
            </a:r>
            <a:endParaRPr lang="pt-BR" altLang="pt-B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7" descr="http://editaleconcurso.com.br/wp-content/uploads/2013/07/edital-inscri%C3%A7%C3%A3o-concurso-UFPel-Universidade-Federal-de-Pelotas-Rio-Grande-do-Sul-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42" y="340444"/>
            <a:ext cx="110393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http://www.unasus.ufma.br/unasus_data/site/images/noticias/343c6170e0Aplicacao_Vertical_UNA-SUS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372" y="340446"/>
            <a:ext cx="1443261" cy="105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271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/>
          <a:lstStyle/>
          <a:p>
            <a:r>
              <a:rPr lang="pt-BR" sz="3600" b="1" u="sng" dirty="0" smtClean="0">
                <a:solidFill>
                  <a:schemeClr val="tx1"/>
                </a:solidFill>
              </a:rPr>
              <a:t>População alvo da Intervenção:</a:t>
            </a:r>
            <a:endParaRPr lang="pt-BR" sz="3600" b="1" u="sng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24936" cy="4873752"/>
          </a:xfrm>
        </p:spPr>
        <p:txBody>
          <a:bodyPr/>
          <a:lstStyle/>
          <a:p>
            <a:endParaRPr lang="pt-BR" dirty="0" smtClean="0"/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655 idosos residentes na área de abrangência da UBS Luiza do Carmo Fernandes.</a:t>
            </a:r>
          </a:p>
          <a:p>
            <a:pPr marL="0" indent="0" algn="just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existia um trabalho organizado e planejado com à saúde das pessoas idosas.</a:t>
            </a:r>
            <a:endParaRPr 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u="sng" dirty="0">
                <a:solidFill>
                  <a:schemeClr val="tx1"/>
                </a:solidFill>
              </a:rPr>
              <a:t>Antes da intervenção</a:t>
            </a:r>
            <a:r>
              <a:rPr lang="pt-BR" sz="4000" b="1" dirty="0">
                <a:solidFill>
                  <a:schemeClr val="tx1"/>
                </a:solidFill>
              </a:rPr>
              <a:t>: </a:t>
            </a:r>
            <a:r>
              <a:rPr lang="pt-BR" sz="4000" dirty="0">
                <a:solidFill>
                  <a:schemeClr val="tx1"/>
                </a:solidFill>
              </a:rPr>
              <a:t/>
            </a:r>
            <a:br>
              <a:rPr lang="pt-BR" sz="4000" dirty="0">
                <a:solidFill>
                  <a:schemeClr val="tx1"/>
                </a:solidFill>
              </a:rPr>
            </a:b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Não existia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 arquivo específico para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registro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atendimento dos idosos </a:t>
            </a:r>
            <a:r>
              <a:rPr lang="x-none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Não havia busca ativa aos faltosos 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Baixa cobertura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equipe não seguia protocolo do idoso</a:t>
            </a:r>
          </a:p>
          <a:p>
            <a:pPr algn="just"/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dos idosos era junto com hipertensos e diabéticos. 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u="sng" dirty="0" smtClean="0">
                <a:solidFill>
                  <a:schemeClr val="tx1"/>
                </a:solidFill>
              </a:rPr>
              <a:t>O</a:t>
            </a:r>
            <a:r>
              <a:rPr lang="x-none" sz="4400" b="1" u="sng" dirty="0" smtClean="0">
                <a:solidFill>
                  <a:schemeClr val="tx1"/>
                </a:solidFill>
              </a:rPr>
              <a:t>bjetivo geral</a:t>
            </a:r>
            <a:r>
              <a:rPr lang="x-none" b="1" u="sng" dirty="0" smtClean="0">
                <a:solidFill>
                  <a:schemeClr val="tx1"/>
                </a:solidFill>
              </a:rPr>
              <a:t/>
            </a:r>
            <a:br>
              <a:rPr lang="x-none" b="1" u="sng" dirty="0" smtClean="0">
                <a:solidFill>
                  <a:schemeClr val="tx1"/>
                </a:solidFill>
              </a:rPr>
            </a:br>
            <a:endParaRPr lang="pt-BR" b="1" u="sng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496944" cy="487375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atenção à saúde do idoso na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UBS Luiza do Carmo Fernandes, /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AM.</a:t>
            </a:r>
          </a:p>
          <a:p>
            <a:pPr>
              <a:lnSpc>
                <a:spcPct val="150000"/>
              </a:lnSpc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04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pt-BR" dirty="0" smtClean="0"/>
          </a:p>
          <a:p>
            <a:pPr marL="82296" indent="0" algn="just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desenvolvidas nos seguintes eixos: </a:t>
            </a: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onitoramento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rganização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gestão do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serviço.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ngajamento público. </a:t>
            </a: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ualificação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prática clínica. </a:t>
            </a:r>
          </a:p>
        </p:txBody>
      </p:sp>
    </p:spTree>
    <p:extLst>
      <p:ext uri="{BB962C8B-B14F-4D97-AF65-F5344CB8AC3E}">
        <p14:creationId xmlns:p14="http://schemas.microsoft.com/office/powerpoint/2010/main" val="1670033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2222"/>
            <a:ext cx="7467600" cy="864096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</a:rPr>
              <a:t>Metodologia/Ações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 da intervenção: 18 de setembro de 2015.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dos idosos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individual na UBS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 domiciliar.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Qualificação/treinamento da equipe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educativa em grupo de idosos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2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>
                <a:solidFill>
                  <a:schemeClr val="tx1"/>
                </a:solidFill>
                <a:effectLst/>
              </a:rPr>
              <a:t>Metodologia/Ações</a:t>
            </a:r>
            <a:endParaRPr lang="pt-BR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Agendamento de consultas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de faltosos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ativa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dos responsáveis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Reuniões de equipe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242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0"/>
          </a:xfrm>
        </p:spPr>
        <p:txBody>
          <a:bodyPr/>
          <a:lstStyle/>
          <a:p>
            <a:r>
              <a:rPr lang="pt-BR" sz="4400" b="1" dirty="0" smtClean="0">
                <a:solidFill>
                  <a:schemeClr val="tx1"/>
                </a:solidFill>
                <a:effectLst/>
              </a:rPr>
              <a:t>Metodologia/Ações</a:t>
            </a:r>
            <a:endParaRPr lang="pt-BR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3185" y="-493305"/>
            <a:ext cx="5989640" cy="87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5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x-none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ogistica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anual de Atenção à Saúde da Pessoa Idosa e Envelhecimento do Ministério da Saúde, 2006.</a:t>
            </a:r>
            <a:endParaRPr lang="x-none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Ficha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espelho</a:t>
            </a: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 curso</a:t>
            </a: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rontuário do</a:t>
            </a: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idoso</a:t>
            </a: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Caderneta do Idoso.</a:t>
            </a: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Planilha coleta de dados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229600" cy="3672408"/>
          </a:xfrm>
        </p:spPr>
        <p:txBody>
          <a:bodyPr/>
          <a:lstStyle/>
          <a:p>
            <a:r>
              <a:rPr lang="pt-BR" b="1" dirty="0"/>
              <a:t>Objetivos </a:t>
            </a:r>
            <a:r>
              <a:rPr lang="pt-BR" b="1" dirty="0" smtClean="0"/>
              <a:t>Específicos </a:t>
            </a:r>
            <a:r>
              <a:rPr lang="pt-BR" b="1" dirty="0"/>
              <a:t>Metas 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Resultados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1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9915"/>
            <a:ext cx="9326619" cy="130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Objetivo1: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Ampliar a cobertura do</a:t>
            </a: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Programa de Saúde do Idoso.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1520" y="1384995"/>
            <a:ext cx="35283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1.1: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Ampliar a cobertura de atenção à saúde do idoso da área da unidade de saúde para 95%.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Número de idosos da área de abrangência: 655.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Acompanhados 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 unidade: 508(78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%).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Número 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idosos 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cadastrados: :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625(95,4%).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432" y="1556792"/>
            <a:ext cx="4861049" cy="424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7624" y="920621"/>
            <a:ext cx="63367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b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ROTEIRO: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3600" dirty="0" smtClean="0">
              <a:solidFill>
                <a:prstClr val="black"/>
              </a:solidFill>
              <a:latin typeface="Berlin Sans FB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 smtClean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Introdução</a:t>
            </a:r>
            <a:endParaRPr lang="pt-BR" sz="3600" dirty="0">
              <a:solidFill>
                <a:prstClr val="black"/>
              </a:solidFill>
              <a:latin typeface="Berlin Sans FB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Objetivo Geral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 smtClean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Metodologia</a:t>
            </a:r>
            <a:endParaRPr lang="pt-BR" sz="3600" dirty="0">
              <a:solidFill>
                <a:prstClr val="black"/>
              </a:solidFill>
              <a:latin typeface="Berlin Sans FB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Objetivos Específicos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 smtClean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Metas</a:t>
            </a:r>
            <a:endParaRPr lang="pt-BR" sz="3600" dirty="0">
              <a:solidFill>
                <a:prstClr val="black"/>
              </a:solidFill>
              <a:latin typeface="Berlin Sans FB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Resultados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Discussão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Reflexão Crítica</a:t>
            </a:r>
          </a:p>
        </p:txBody>
      </p:sp>
    </p:spTree>
    <p:extLst>
      <p:ext uri="{BB962C8B-B14F-4D97-AF65-F5344CB8AC3E}">
        <p14:creationId xmlns:p14="http://schemas.microsoft.com/office/powerpoint/2010/main" val="20526663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1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9552" y="30777"/>
            <a:ext cx="83529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Objetivo</a:t>
            </a:r>
            <a:r>
              <a:rPr kumimoji="0" lang="x-none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2: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Melhorar a qualidade da atenção     ao idoso na Unidade de saúde.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2.1: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Realizar Avaliação Multidimensional Rápida de 100% dos idosos da área de abrangência utilizando como modelo a proposta de avaliação do Ministério da Saúde. </a:t>
            </a:r>
            <a:endParaRPr lang="x-none" sz="2800" dirty="0" smtClean="0">
              <a:latin typeface="Arial" pitchFamily="34" charset="0"/>
              <a:cs typeface="Arial" pitchFamily="34" charset="0"/>
            </a:endParaRP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Durante os três meses conseguimos fazer a avaliação multidimensional rápida para 100% das pessoas atendidas.</a:t>
            </a: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 dirty="0" smtClean="0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de 100% </a:t>
            </a:r>
            <a:r>
              <a:rPr lang="pt-BR" sz="28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alcançada </a:t>
            </a:r>
            <a:endParaRPr lang="x-none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x-none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2: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ao idoso na Unidade de saúde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2.2: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exame clínico apropriado em dia 100% dos idosos em consulta, incluindo exame físico dos pés, com palpação dos pulsos tibial posterior e pedioso e medida da sensibilidade a cada 3 meses para diabéticos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o primeiro mês  realizamos o exame clínico a 150 idoso (100%).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o segundo mês a 149(100%).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o terceiro mês a 326(100%).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de 100% alcançada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6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332656"/>
            <a:ext cx="867645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2.3: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Rastrear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100% das pessoas idosas para Hipertensão Arterial Sistêmica (HAS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x-none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 2.4: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Rastrear 100% das pessoas idosas para Diabetes Mellitus (DM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Durante o primeiro mês correspondeu a 150 idosos para um 100%.No segundo mês a 149 idosos (100%) e durante o terceiro mês á 326 idosos(100%).</a:t>
            </a:r>
          </a:p>
          <a:p>
            <a:pPr algn="just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 dirty="0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x-none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x-none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x-none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8326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2.5: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Realizar exame físico apropriado dos pés aos pacientes com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diabetes.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o primeiro mês se realizarem 86 exames,100%.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segundo mês foram 83 pessoas,100%.</a:t>
            </a: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terceiro mês foram 122 pessoas,100%.</a:t>
            </a:r>
            <a:endParaRPr 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x-none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pt-BR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endParaRPr lang="pt-BR" sz="28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2.6: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Solicitar exames complementares periódicos para 100% das pessoas idosas.</a:t>
            </a:r>
            <a:endParaRPr 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x-none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x-none" sz="28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8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11560" y="-100553"/>
            <a:ext cx="7992888" cy="8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 2.7: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a 100% das pessoas idosas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 dirty="0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2.8: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Cadastrar 100% das pessoas idosas acamadas ou com problemas de locomoção. (Estimativa de 8% dos idosos da área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Durante o primeiro mês 19 idosos acamados, segundo mês 26 idosos e durante o terceiro mês 25 acamados ou com problemas de locomoção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 dirty="0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x-none" sz="2800" dirty="0"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x-none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x-none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207147" y="43934"/>
            <a:ext cx="729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62" y="550422"/>
            <a:ext cx="914333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Meta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2.9: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Realizar visita domiciliar a 100% das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pessoas idosas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acamadas ou com problemas de locomoção.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Dos 70 idosos cadastrados se visito o 100% em domicilio.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 dirty="0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pt-BR" sz="28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b="1" dirty="0" smtClean="0">
              <a:solidFill>
                <a:srgbClr val="00CC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 2.10: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avaliação da necessidade de atendimento odontológico em 100% das pessoas idosas.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kumimoji="0" lang="x-none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 dirty="0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r>
              <a:rPr lang="pt-BR" sz="28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x-none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7296" y="18864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2.11: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Realizar a primeira consulta odontológica para 100% das pessoas idosas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 dirty="0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pt-BR" sz="2800" b="1" dirty="0" smtClean="0">
              <a:solidFill>
                <a:srgbClr val="00CC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rgbClr val="00CC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 2.12: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Avaliar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alterações de mucosa bucal em100% das pessoas idosas cadastradas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primeiro mês foi para 150 idosos,(100%)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segundo mês para 149 idosos, (100%)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terceiro mês para 326 idosos,(100%)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Todos com primeira consulta odontológica e avaliação da mucosa bucal.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kumimoji="0" lang="x-none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 dirty="0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x-none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47842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2.13: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Avaliar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necessidade de prótese dentária em100% das pessoas idosas cadastradas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logro cumprir com objetivos e metas propostas de 100% da totalidade das pessoas cadastradas em nosso projeto.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 dirty="0"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pt-BR" sz="28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kumimoji="0" lang="pt-BR" sz="2800" b="1" i="0" u="none" strike="noStrike" cap="none" normalizeH="0" baseline="0" dirty="0">
              <a:ln>
                <a:noFill/>
              </a:ln>
              <a:solidFill>
                <a:srgbClr val="00CC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endParaRPr lang="pt-BR" sz="2800" b="1" dirty="0" smtClean="0">
              <a:solidFill>
                <a:srgbClr val="00CC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rgbClr val="00CC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8718" y="323165"/>
            <a:ext cx="9135282" cy="80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Objetivo3: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Melhorar a adesão dos idosos ao programa de saúde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idoso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 3.1: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Proporção de pessoas idosas faltosas ás consultas que receberam busca ativa.</a:t>
            </a:r>
          </a:p>
          <a:p>
            <a:pPr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Tiveram a busca ativa realizada a totalidade das pessoas faltosas.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Resultado: </a:t>
            </a:r>
            <a:r>
              <a:rPr lang="pt-BR" sz="28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00CC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476673"/>
            <a:ext cx="8568952" cy="13681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4: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o registro das informações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endParaRPr lang="pt-BR" sz="2800" b="1" dirty="0">
              <a:solidFill>
                <a:srgbClr val="00CC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x-non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7504" y="1700808"/>
            <a:ext cx="37444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Meta 4.1: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Manter registro específico de 100% das pessoas idosas.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caderneta de Saúde da pessoa idosa foi preenchida para 605 pessoas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R</a:t>
            </a:r>
            <a:r>
              <a:rPr lang="x-none" sz="2400" b="1" dirty="0">
                <a:latin typeface="Arial" pitchFamily="34" charset="0"/>
                <a:cs typeface="Arial" pitchFamily="34" charset="0"/>
              </a:rPr>
              <a:t>esultado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96,8%.</a:t>
            </a:r>
            <a:endParaRPr lang="pt-BR" sz="2400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844825"/>
            <a:ext cx="4572337" cy="4536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x-none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Introdução </a:t>
            </a:r>
            <a:endParaRPr lang="pt-BR" sz="36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6886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atenção à saúde do idoso é uma questão prioritária na</a:t>
            </a:r>
            <a:r>
              <a:rPr lang="x-non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atualidade, visto que o crescimento da população idosa nos últimos anos vem aumentando de forma gradativa. O envelhecimento pode ser compreendido como um processo natural, de diminuição progressiva da reserva funcional dos indivíduos</a:t>
            </a:r>
            <a:r>
              <a:rPr lang="x-none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x-none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79512" y="-1680571"/>
            <a:ext cx="8784976" cy="85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28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28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Objetivo 5: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Mapear os idosos de risco da área de abrangência.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 5.1: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Rastrear 100% das pessoas idosas para risco de morbimortalidade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(incluindo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risco cardiovascular quando necessário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100% das pessoas idosas com 60 anos e mais foram avaliadas para essa meta.</a:t>
            </a:r>
            <a:endParaRPr kumimoji="0" lang="pt-B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x-non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R</a:t>
            </a:r>
            <a:r>
              <a:rPr lang="x-none" sz="2400" b="1" dirty="0">
                <a:latin typeface="Arial" pitchFamily="34" charset="0"/>
                <a:cs typeface="Arial" pitchFamily="34" charset="0"/>
              </a:rPr>
              <a:t>esultado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:</a:t>
            </a:r>
            <a:r>
              <a:rPr lang="x-none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pt-BR" sz="24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endParaRPr lang="pt-BR" sz="2400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endParaRPr lang="x-none" sz="2400" dirty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4807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5.2: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Investigar a presença de indicadores de fragilização na velhice em 100% das pessoas idosas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Outra meta cumprida em 100% das pessoas idosas investigadas.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primeiro mês foram atendidos 150 pessoas 100%.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segundo mês 149 pessoas 100%.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 Terceiro mês 326 pessoas 100%.</a:t>
            </a:r>
          </a:p>
          <a:p>
            <a:pPr marL="0" indent="0" algn="just">
              <a:buNone/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pt-BR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endParaRPr lang="pt-BR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5.3: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rede social de 100% dos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  <a:p>
            <a:pPr marL="0" indent="0" algn="just">
              <a:buNone/>
            </a:pPr>
            <a:endParaRPr lang="x-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x-none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esultado</a:t>
            </a: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x-none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x-none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87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8057" y="229913"/>
            <a:ext cx="8892481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Objetivo 6: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Promover a saúde dos idosos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 6.1: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Garantir orientação nutricional para hábitos alimentares saudáveis a 100% das pessoas idosas.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Garantimos o 100% das orientações para hábitos nutricionais saudável durante a 12 semanas de intervenção. 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Resultado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pt-BR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endParaRPr lang="pt-BR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476673"/>
            <a:ext cx="8568952" cy="13681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6: </a:t>
            </a:r>
            <a:r>
              <a:rPr lang="pt-BR" sz="28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Promover </a:t>
            </a:r>
            <a:r>
              <a:rPr lang="pt-BR" sz="28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 saúde dos idosos.</a:t>
            </a:r>
            <a:endParaRPr lang="pt-BR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800" b="1" dirty="0">
              <a:solidFill>
                <a:srgbClr val="00CC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x-non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1646" y="908720"/>
            <a:ext cx="37444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Meta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6.2: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Garantir orientação para a prática regular de atividade física a 100%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idosos.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b="1" dirty="0" smtClean="0"/>
              <a:t>Resultado</a:t>
            </a:r>
            <a:r>
              <a:rPr lang="pt-BR" sz="2400" b="1" dirty="0"/>
              <a:t>:</a:t>
            </a:r>
            <a:r>
              <a:rPr lang="pt-BR" sz="2400" dirty="0"/>
              <a:t>  88,8% (301</a:t>
            </a:r>
            <a:r>
              <a:rPr lang="pt-BR" sz="2400" dirty="0" smtClean="0"/>
              <a:t>)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/>
              <a:t>No primeiro mês foi para 131 pessoa (87,3%)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/>
              <a:t>No segundo mês foi para 123 pessoa (84,9%)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400" dirty="0" smtClean="0"/>
              <a:t>No terceiro mês foi para 301 pessoa (88,8%)</a:t>
            </a:r>
            <a:endParaRPr lang="x-none" sz="2400" dirty="0"/>
          </a:p>
          <a:p>
            <a:pPr algn="just"/>
            <a:endParaRPr lang="pt-BR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311" y="1844825"/>
            <a:ext cx="4968177" cy="40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548680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/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6.3: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Garantir orientações sobre higiene bucal (incluindo higiene de próteses dentárias) para 100% dos idosos cadastrados</a:t>
            </a:r>
          </a:p>
          <a:p>
            <a:pPr algn="just">
              <a:lnSpc>
                <a:spcPct val="150000"/>
              </a:lnSpc>
            </a:pPr>
            <a:endParaRPr lang="x-none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>
                <a:latin typeface="Arial" pitchFamily="34" charset="0"/>
                <a:cs typeface="Arial" pitchFamily="34" charset="0"/>
              </a:rPr>
              <a:t>Resultado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Meta de 100% alcançada </a:t>
            </a:r>
            <a:endParaRPr lang="pt-BR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9113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714356"/>
            <a:ext cx="878497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3200" u="sng" dirty="0" smtClean="0">
                <a:latin typeface="Arial" pitchFamily="34" charset="0"/>
                <a:cs typeface="Arial" pitchFamily="34" charset="0"/>
              </a:rPr>
              <a:t>Importância da intervenção para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EQUIPE:</a:t>
            </a:r>
          </a:p>
          <a:p>
            <a:pPr>
              <a:lnSpc>
                <a:spcPct val="150000"/>
              </a:lnSpc>
            </a:pPr>
            <a:endParaRPr lang="pt-B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itchFamily="34" charset="0"/>
              </a:rPr>
              <a:t>Promoveu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trabalho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em equipe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Maior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vínculo com 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profissional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Aumento da satisfação em trabalhar na Estratégia Saúde da Família.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253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r>
              <a:rPr lang="pt-BR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pt-BR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processo de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de indicadores de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do agendamento das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dos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prioritário aos idosos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 de objetivos e metas</a:t>
            </a:r>
          </a:p>
          <a:p>
            <a:pPr algn="just"/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timização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da agenda para atenção da demanda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espontânea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8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0"/>
            <a:ext cx="889248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DISCUSSÃO</a:t>
            </a:r>
          </a:p>
          <a:p>
            <a:pPr algn="ctr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COMUNIDADE:</a:t>
            </a: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atendimento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Maior vínculo entre idosos e equipe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Aumento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satisfação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dos usuários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Visita aos acamados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bucal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aos faltosos ás consultas</a:t>
            </a:r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688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ações da intervenção estão incorporadas na rotina do serviço na UBS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envolvimento da equipe, gestores e comunidade reforçam a continuação das ações, alcançando novas metas. 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Continuação das ações da intervenção</a:t>
            </a: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06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332656"/>
            <a:ext cx="8352928" cy="468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Portanto, a intervenção está incorporada a rotina do serviço, mas precisamos ampliar o trabalho de conscientização da comunidade em relação a necessidade de priorização da atenção dos idosos em especial os frágeis  e alto risco. Pretendemos no próximo mês investir na ampliação de cobertura dos idosos</a:t>
            </a:r>
            <a:r>
              <a:rPr lang="pt-BR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pt-BR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3488"/>
          </a:xfrm>
        </p:spPr>
        <p:txBody>
          <a:bodyPr/>
          <a:lstStyle/>
          <a:p>
            <a:pPr algn="ctr"/>
            <a:r>
              <a:rPr lang="pt-BR" sz="3200" b="1" u="sng" dirty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IMPORTÂNCIA DA AÇÃO PROGRAMÁTICA</a:t>
            </a:r>
            <a:r>
              <a:rPr lang="pt-BR" sz="28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t-BR" sz="2800" dirty="0"/>
          </a:p>
          <a:p>
            <a:endParaRPr lang="pt-BR" sz="2000" dirty="0"/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envelhecimento da população brasileira aumenta cada vez mais o número de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idosos.</a:t>
            </a:r>
          </a:p>
          <a:p>
            <a:pPr algn="just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fundamental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qualificação da assistência à saúde do idoso na Estratégia Saúde da Família que é a principal porta de entrada do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SUS.</a:t>
            </a:r>
          </a:p>
          <a:p>
            <a:pPr algn="just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promoção da saúde, prevenção de doenças, diagnóstico/ tratamento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precoce.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2879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1"/>
            <a:ext cx="8748464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teoria do Ambiente Virtual de Aprendizagem (AVA) com a prática na UBS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proporcionou melhoria no serviço.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expectativas iniciais do curso foram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alcançadas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Aperfeiçoamento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conhecimento clínico, sobre o SUS e Estratégia Saúde da Família.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Troca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experiência com outros médicos de diferentes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países.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Foi uma experiência interessante trabalhar no estado de Amazonas e fazer o curso a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distancia.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ajudou bastante na aprendizagem da comunicação escrita em português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A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51520" y="1364470"/>
            <a:ext cx="864096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Portanto, o curso melhorou muito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meus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conhecimentos, favorecendo a conquista de todos os resultados e indicadores de saúde durante a intervenção, cujas ações estão incorporadas na rotina do serviço.  Em especial a melhoria da qualidade da assistência aos idosos foi a principal conquista.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rgbClr val="FA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1556792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Brasil. Ministério da Saúde. Secretaria de Atenção à Saúde. Departamento de Ações Programáticas e Estratégicas. Atenção à saúde da pessoa idosa e envelhecimento / Ministério da Saúde, Secretaria de Atenção à Saúde, Departamento de Ações Programáticas e Estratégicas, Área Técnica Saúde do Idoso. – Brasília, 2010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Brasil. Ministério da Saúde. Secretaria de Atenção à Saúde. Departamento de Atenção Básica. Envelhecimento e saúde da pessoa idosa / Ministério da Saúde, Secretaria de Atenção à Saúde, Departamento de Atenção Básica – Brasília: Ministério da Saúde, 2006.</a:t>
            </a:r>
            <a:endParaRPr lang="es-E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23728" y="62068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es-E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23528" y="2506652"/>
            <a:ext cx="8496944" cy="154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466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706"/>
            <a:ext cx="8507288" cy="1045029"/>
          </a:xfrm>
        </p:spPr>
        <p:txBody>
          <a:bodyPr/>
          <a:lstStyle/>
          <a:p>
            <a:pPr algn="ctr"/>
            <a:r>
              <a:rPr lang="pt-BR" sz="3600" b="1" u="sng" dirty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IMPORTÂNCIA DA AÇÃO PROGRAMÁTICA:</a:t>
            </a:r>
            <a:endParaRPr lang="pt-BR" sz="2800" dirty="0">
              <a:solidFill>
                <a:schemeClr val="tx1"/>
              </a:solidFill>
            </a:endParaRPr>
          </a:p>
          <a:p>
            <a:endParaRPr lang="pt-BR" sz="2000" dirty="0"/>
          </a:p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Estratégia Saúde da Família  é a principal porta de entrada do SUS.  </a:t>
            </a:r>
          </a:p>
          <a:p>
            <a:pPr algn="just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Possibilita a promoção da saúde, prevenção de doenças, diagnóstico/ tratamento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precoce e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cobertura. 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organizar o processo de trabalho, qualificar o atendimento e melhorar a adesão.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11506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488832" cy="1152128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Manaus/</a:t>
            </a:r>
            <a:r>
              <a:rPr lang="pt-BR" sz="3200" b="1" dirty="0" smtClean="0">
                <a:solidFill>
                  <a:schemeClr val="tx1"/>
                </a:solidFill>
              </a:rPr>
              <a:t>AM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endParaRPr lang="pt-BR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85" y="1124744"/>
            <a:ext cx="9185285" cy="5733256"/>
          </a:xfrm>
        </p:spPr>
      </p:pic>
    </p:spTree>
    <p:extLst>
      <p:ext uri="{BB962C8B-B14F-4D97-AF65-F5344CB8AC3E}">
        <p14:creationId xmlns:p14="http://schemas.microsoft.com/office/powerpoint/2010/main" val="24915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E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864096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MANAUS-AM:</a:t>
            </a:r>
          </a:p>
          <a:p>
            <a:pPr algn="ctr"/>
            <a:endParaRPr lang="pt-BR" sz="44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garantir a prestação de serviços da saúde Manaus possui uma rede composta por: 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05 Maternidades.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 SAMU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04 CAPS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08 Policlínica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SPA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NASF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46 UBS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 Hospitais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93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882352"/>
          </a:xfrm>
        </p:spPr>
        <p:txBody>
          <a:bodyPr/>
          <a:lstStyle/>
          <a:p>
            <a:pPr algn="ctr"/>
            <a:r>
              <a:rPr lang="pt-BR" sz="4000" b="1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u="sng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43000"/>
            <a:ext cx="8496944" cy="468052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pt-BR" b="1" u="sng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Luiza do Carmo Fernandes: </a:t>
            </a:r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 abrangência: Centro Urbano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 parte da zona rural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Equipe Saúde da Família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da área: 7280 pessoas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saúde bucal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organizar o processo de trabalho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5651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FBAFD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882352"/>
          </a:xfrm>
        </p:spPr>
        <p:txBody>
          <a:bodyPr/>
          <a:lstStyle/>
          <a:p>
            <a:pPr algn="ctr"/>
            <a:r>
              <a:rPr lang="pt-BR" sz="4000" b="1" u="sng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Luiza do Carmo  Fernandes:</a:t>
            </a:r>
          </a:p>
          <a:p>
            <a:pPr marL="82296" indent="0">
              <a:buNone/>
            </a:pPr>
            <a:endParaRPr lang="pt-BR" sz="28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1772816"/>
            <a:ext cx="9144000" cy="499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42464D"/>
      </a:dk1>
      <a:lt1>
        <a:srgbClr val="FFFFFF"/>
      </a:lt1>
      <a:dk2>
        <a:srgbClr val="000000"/>
      </a:dk2>
      <a:lt2>
        <a:srgbClr val="D4D6D9"/>
      </a:lt2>
      <a:accent1>
        <a:srgbClr val="094EB3"/>
      </a:accent1>
      <a:accent2>
        <a:srgbClr val="1B8D14"/>
      </a:accent2>
      <a:accent3>
        <a:srgbClr val="AAAAAA"/>
      </a:accent3>
      <a:accent4>
        <a:srgbClr val="DADADA"/>
      </a:accent4>
      <a:accent5>
        <a:srgbClr val="AAB2D6"/>
      </a:accent5>
      <a:accent6>
        <a:srgbClr val="177F11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FB3"/>
            </a:gs>
            <a:gs pos="100000">
              <a:srgbClr val="0C3280"/>
            </a:gs>
          </a:gsLst>
          <a:lin ang="5400000"/>
        </a:gradFill>
        <a:ln>
          <a:noFill/>
        </a:ln>
        <a:effectLst>
          <a:outerShdw blurRad="76200" algn="ctr" rotWithShape="0">
            <a:srgbClr val="000000">
              <a:alpha val="79999"/>
            </a:srgbClr>
          </a:outerShdw>
        </a:effectLst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FB3"/>
            </a:gs>
            <a:gs pos="100000">
              <a:srgbClr val="0C3280"/>
            </a:gs>
          </a:gsLst>
          <a:lin ang="5400000"/>
        </a:gradFill>
        <a:ln>
          <a:noFill/>
        </a:ln>
        <a:effectLst>
          <a:outerShdw blurRad="76200" algn="ctr" rotWithShape="0">
            <a:srgbClr val="000000">
              <a:alpha val="79999"/>
            </a:srgbClr>
          </a:outerShdw>
        </a:effectLst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1397</TotalTime>
  <Words>1974</Words>
  <Application>Microsoft Office PowerPoint</Application>
  <PresentationFormat>Presentación en pantalla (4:3)</PresentationFormat>
  <Paragraphs>315</Paragraphs>
  <Slides>43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54" baseType="lpstr">
      <vt:lpstr>Arial</vt:lpstr>
      <vt:lpstr>Berlin Sans FB</vt:lpstr>
      <vt:lpstr>Calibri</vt:lpstr>
      <vt:lpstr>Century Gothic</vt:lpstr>
      <vt:lpstr>Courier New</vt:lpstr>
      <vt:lpstr>Helvetica Light</vt:lpstr>
      <vt:lpstr>Palatino Linotype</vt:lpstr>
      <vt:lpstr>Times New Roman</vt:lpstr>
      <vt:lpstr>Wingdings</vt:lpstr>
      <vt:lpstr>Executivo</vt:lpstr>
      <vt:lpstr>Office Theme</vt:lpstr>
      <vt:lpstr>Universidade Aberta do SUS – UNASUS Universidade Federal de Pelotas Especialização em Saúde da Família Modalidade a Distância Turma 9</vt:lpstr>
      <vt:lpstr>Presentación de PowerPoint</vt:lpstr>
      <vt:lpstr> Introdução </vt:lpstr>
      <vt:lpstr>INTRODUÇÃO</vt:lpstr>
      <vt:lpstr>INTRODUÇÃO</vt:lpstr>
      <vt:lpstr>Manaus/AM </vt:lpstr>
      <vt:lpstr>Presentación de PowerPoint</vt:lpstr>
      <vt:lpstr>INTRODUÇÃO</vt:lpstr>
      <vt:lpstr>INTRODUÇÃO</vt:lpstr>
      <vt:lpstr>População alvo da Intervenção:</vt:lpstr>
      <vt:lpstr>Antes da intervenção:  </vt:lpstr>
      <vt:lpstr>Objetivo geral </vt:lpstr>
      <vt:lpstr>Metodologia</vt:lpstr>
      <vt:lpstr>Metodologia/Ações</vt:lpstr>
      <vt:lpstr>Metodologia/Ações</vt:lpstr>
      <vt:lpstr>Metodologia/Ações</vt:lpstr>
      <vt:lpstr>Logistica</vt:lpstr>
      <vt:lpstr>Objetivos Específicos Metas  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DISCUSSÃO </vt:lpstr>
      <vt:lpstr>Presentación de PowerPoint</vt:lpstr>
      <vt:lpstr>Continuação das ações da intervenção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do idoso na UBS Nova Esperança, Codajás/AM</dc:title>
  <dc:creator>Ana Delia</dc:creator>
  <cp:lastModifiedBy>USER</cp:lastModifiedBy>
  <cp:revision>167</cp:revision>
  <dcterms:created xsi:type="dcterms:W3CDTF">2015-06-15T21:51:42Z</dcterms:created>
  <dcterms:modified xsi:type="dcterms:W3CDTF">2016-03-15T21:28:01Z</dcterms:modified>
</cp:coreProperties>
</file>